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61" r:id="rId3"/>
    <p:sldId id="257" r:id="rId4"/>
    <p:sldId id="258" r:id="rId5"/>
    <p:sldId id="259" r:id="rId6"/>
    <p:sldId id="26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7357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61473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77874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30966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4248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1450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46666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7199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41440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365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1512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123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83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74405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096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2628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88171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10/30/2023</a:t>
            </a:fld>
            <a:endParaRPr lang="en-US" dirty="0"/>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1549208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smtClean="0"/>
              <a:t>PSIKOLOGI KOGNITIF</a:t>
            </a:r>
            <a:br>
              <a:rPr lang="id-ID" dirty="0" smtClean="0"/>
            </a:br>
            <a:r>
              <a:rPr lang="id-ID" dirty="0" smtClean="0"/>
              <a:t>BAB.4 MEMORI JANGKA PANJANG p.2</a:t>
            </a:r>
            <a:endParaRPr lang="id-ID" dirty="0"/>
          </a:p>
        </p:txBody>
      </p:sp>
      <p:sp>
        <p:nvSpPr>
          <p:cNvPr id="4" name="Subtitle 3"/>
          <p:cNvSpPr>
            <a:spLocks noGrp="1"/>
          </p:cNvSpPr>
          <p:nvPr>
            <p:ph type="subTitle" idx="1"/>
          </p:nvPr>
        </p:nvSpPr>
        <p:spPr>
          <a:xfrm>
            <a:off x="685347" y="5516182"/>
            <a:ext cx="7773308" cy="811466"/>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id-ID" dirty="0" smtClean="0"/>
              <a:t>Dosen pengampu mata kuliah:</a:t>
            </a:r>
          </a:p>
          <a:p>
            <a:pPr algn="ctr"/>
            <a:r>
              <a:rPr lang="id-ID" dirty="0" smtClean="0"/>
              <a:t>Arie Rihardini Sundari, S.Psi, M.Si.</a:t>
            </a:r>
            <a:endParaRPr lang="id-ID"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3800" y="3397250"/>
            <a:ext cx="1996167" cy="2070100"/>
          </a:xfrm>
          <a:prstGeom prst="ellipse">
            <a:avLst/>
          </a:prstGeom>
          <a:ln>
            <a:noFill/>
          </a:ln>
          <a:effectLst>
            <a:outerShdw blurRad="50800" dist="38100" dir="5400000" algn="t" rotWithShape="0">
              <a:prstClr val="black">
                <a:alpha val="40000"/>
              </a:prstClr>
            </a:outerShdw>
            <a:softEdge rad="112500"/>
          </a:effectLst>
        </p:spPr>
      </p:pic>
    </p:spTree>
    <p:extLst>
      <p:ext uri="{BB962C8B-B14F-4D97-AF65-F5344CB8AC3E}">
        <p14:creationId xmlns:p14="http://schemas.microsoft.com/office/powerpoint/2010/main" val="2455655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Sub pokok bahasan</a:t>
            </a:r>
            <a:endParaRPr lang="id-ID" dirty="0"/>
          </a:p>
        </p:txBody>
      </p:sp>
      <p:sp>
        <p:nvSpPr>
          <p:cNvPr id="3" name="Content Placeholder 2"/>
          <p:cNvSpPr>
            <a:spLocks noGrp="1"/>
          </p:cNvSpPr>
          <p:nvPr>
            <p:ph idx="1"/>
          </p:nvPr>
        </p:nvSpPr>
        <p:spPr/>
        <p:txBody>
          <a:bodyPr/>
          <a:lstStyle/>
          <a:p>
            <a:pPr marL="457200" lvl="0" indent="-457200">
              <a:buFont typeface="+mj-lt"/>
              <a:buAutoNum type="alphaUcPeriod"/>
            </a:pPr>
            <a:r>
              <a:rPr lang="en-US" dirty="0" err="1">
                <a:effectLst/>
              </a:rPr>
              <a:t>Pengantar</a:t>
            </a:r>
            <a:endParaRPr lang="id-ID" dirty="0">
              <a:effectLst/>
            </a:endParaRPr>
          </a:p>
          <a:p>
            <a:pPr marL="457200" lvl="0" indent="-457200">
              <a:buFont typeface="+mj-lt"/>
              <a:buAutoNum type="alphaUcPeriod"/>
            </a:pPr>
            <a:r>
              <a:rPr lang="en-US" dirty="0" err="1">
                <a:effectLst/>
              </a:rPr>
              <a:t>Pengkodean</a:t>
            </a:r>
            <a:r>
              <a:rPr lang="en-US" dirty="0">
                <a:effectLst/>
              </a:rPr>
              <a:t> </a:t>
            </a:r>
            <a:r>
              <a:rPr lang="en-US" dirty="0" err="1">
                <a:effectLst/>
              </a:rPr>
              <a:t>dalam</a:t>
            </a:r>
            <a:r>
              <a:rPr lang="en-US" dirty="0">
                <a:effectLst/>
              </a:rPr>
              <a:t> </a:t>
            </a:r>
            <a:r>
              <a:rPr lang="en-US" dirty="0" err="1">
                <a:effectLst/>
              </a:rPr>
              <a:t>memori</a:t>
            </a:r>
            <a:r>
              <a:rPr lang="en-US" dirty="0">
                <a:effectLst/>
              </a:rPr>
              <a:t> </a:t>
            </a:r>
            <a:r>
              <a:rPr lang="en-US" dirty="0" err="1">
                <a:effectLst/>
              </a:rPr>
              <a:t>jangka</a:t>
            </a:r>
            <a:r>
              <a:rPr lang="en-US" dirty="0">
                <a:effectLst/>
              </a:rPr>
              <a:t> </a:t>
            </a:r>
            <a:r>
              <a:rPr lang="en-US" dirty="0" err="1">
                <a:effectLst/>
              </a:rPr>
              <a:t>panjang</a:t>
            </a:r>
            <a:endParaRPr lang="id-ID" dirty="0">
              <a:effectLst/>
            </a:endParaRPr>
          </a:p>
          <a:p>
            <a:pPr marL="457200" lvl="0" indent="-457200">
              <a:buFont typeface="+mj-lt"/>
              <a:buAutoNum type="alphaUcPeriod"/>
            </a:pPr>
            <a:r>
              <a:rPr lang="en-US" dirty="0" err="1">
                <a:effectLst/>
              </a:rPr>
              <a:t>Penelusuran</a:t>
            </a:r>
            <a:r>
              <a:rPr lang="en-US" dirty="0">
                <a:effectLst/>
              </a:rPr>
              <a:t> (</a:t>
            </a:r>
            <a:r>
              <a:rPr lang="id-ID" dirty="0">
                <a:effectLst/>
              </a:rPr>
              <a:t>r</a:t>
            </a:r>
            <a:r>
              <a:rPr lang="en-US" dirty="0" err="1">
                <a:effectLst/>
              </a:rPr>
              <a:t>etrieval</a:t>
            </a:r>
            <a:r>
              <a:rPr lang="en-US" dirty="0">
                <a:effectLst/>
              </a:rPr>
              <a:t>) </a:t>
            </a:r>
            <a:r>
              <a:rPr lang="en-US" dirty="0" err="1">
                <a:effectLst/>
              </a:rPr>
              <a:t>dalam</a:t>
            </a:r>
            <a:r>
              <a:rPr lang="en-US" dirty="0">
                <a:effectLst/>
              </a:rPr>
              <a:t> </a:t>
            </a:r>
            <a:r>
              <a:rPr lang="en-US" dirty="0" err="1">
                <a:effectLst/>
              </a:rPr>
              <a:t>memori</a:t>
            </a:r>
            <a:r>
              <a:rPr lang="en-US" dirty="0">
                <a:effectLst/>
              </a:rPr>
              <a:t> </a:t>
            </a:r>
            <a:r>
              <a:rPr lang="en-US" dirty="0" err="1">
                <a:effectLst/>
              </a:rPr>
              <a:t>jangka</a:t>
            </a:r>
            <a:r>
              <a:rPr lang="en-US" dirty="0">
                <a:effectLst/>
              </a:rPr>
              <a:t> </a:t>
            </a:r>
            <a:r>
              <a:rPr lang="en-US" dirty="0" err="1">
                <a:effectLst/>
              </a:rPr>
              <a:t>panjang</a:t>
            </a:r>
            <a:endParaRPr lang="id-ID" dirty="0">
              <a:effectLst/>
            </a:endParaRPr>
          </a:p>
          <a:p>
            <a:pPr marL="457200" indent="-457200">
              <a:buFont typeface="+mj-lt"/>
              <a:buAutoNum type="alphaUcPeriod"/>
            </a:pPr>
            <a:r>
              <a:rPr lang="en-US" dirty="0" err="1">
                <a:effectLst/>
              </a:rPr>
              <a:t>Memori</a:t>
            </a:r>
            <a:r>
              <a:rPr lang="en-US" dirty="0">
                <a:effectLst/>
              </a:rPr>
              <a:t> </a:t>
            </a:r>
            <a:r>
              <a:rPr lang="en-US" dirty="0" err="1" smtClean="0">
                <a:effectLst/>
              </a:rPr>
              <a:t>otobiograf</a:t>
            </a:r>
            <a:r>
              <a:rPr lang="id-ID" dirty="0" smtClean="0">
                <a:effectLst/>
              </a:rPr>
              <a:t>i</a:t>
            </a:r>
          </a:p>
          <a:p>
            <a:pPr marL="457200" indent="-457200">
              <a:buFont typeface="+mj-lt"/>
              <a:buAutoNum type="alphaUcPeriod"/>
            </a:pPr>
            <a:r>
              <a:rPr lang="id-ID" dirty="0" smtClean="0">
                <a:effectLst/>
              </a:rPr>
              <a:t>Teori-teori Lupa</a:t>
            </a:r>
            <a:endParaRPr lang="id-ID" dirty="0"/>
          </a:p>
        </p:txBody>
      </p:sp>
    </p:spTree>
    <p:extLst>
      <p:ext uri="{BB962C8B-B14F-4D97-AF65-F5344CB8AC3E}">
        <p14:creationId xmlns:p14="http://schemas.microsoft.com/office/powerpoint/2010/main" val="3483240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93384" y="483871"/>
            <a:ext cx="5823991" cy="994741"/>
          </a:xfrm>
        </p:spPr>
        <p:txBody>
          <a:bodyPr/>
          <a:lstStyle/>
          <a:p>
            <a:r>
              <a:rPr lang="id-ID" dirty="0" smtClean="0"/>
              <a:t>E. TEORI-teori LUPA</a:t>
            </a:r>
            <a:endParaRPr lang="id-ID" dirty="0"/>
          </a:p>
        </p:txBody>
      </p:sp>
      <p:sp>
        <p:nvSpPr>
          <p:cNvPr id="2" name="Content Placeholder 1"/>
          <p:cNvSpPr>
            <a:spLocks noGrp="1"/>
          </p:cNvSpPr>
          <p:nvPr>
            <p:ph idx="1"/>
          </p:nvPr>
        </p:nvSpPr>
        <p:spPr>
          <a:xfrm>
            <a:off x="243840" y="1637107"/>
            <a:ext cx="8717280" cy="5220893"/>
          </a:xfrm>
        </p:spPr>
        <p:txBody>
          <a:bodyPr>
            <a:normAutofit fontScale="92500"/>
          </a:bodyPr>
          <a:lstStyle/>
          <a:p>
            <a:pPr marL="351044" indent="-289322">
              <a:buNone/>
            </a:pPr>
            <a:r>
              <a:rPr lang="id-ID" dirty="0" smtClean="0"/>
              <a:t>1. Kegagalan penyandian (</a:t>
            </a:r>
            <a:r>
              <a:rPr lang="id-ID" i="1" dirty="0" smtClean="0"/>
              <a:t>failure to encode</a:t>
            </a:r>
            <a:r>
              <a:rPr lang="id-ID" dirty="0" smtClean="0"/>
              <a:t>) : kegagalan memasukkan memori ke dalam LTM disebabkan suatu faktor tertentu, </a:t>
            </a:r>
            <a:r>
              <a:rPr lang="id-ID" dirty="0"/>
              <a:t>misalnya melamun, melakukan aktivitas lain saat terp</a:t>
            </a:r>
            <a:r>
              <a:rPr lang="id-ID" i="1" dirty="0" smtClean="0"/>
              <a:t>rference</a:t>
            </a:r>
            <a:r>
              <a:rPr lang="id-ID" dirty="0" smtClean="0"/>
              <a:t>apar informasi  atau stres [teori Yerkes &amp; Dobson], shg menghambat kinerja memori dan  terjadi kelupaan.</a:t>
            </a:r>
          </a:p>
          <a:p>
            <a:pPr marL="351044" indent="-289322">
              <a:buNone/>
            </a:pPr>
            <a:r>
              <a:rPr lang="id-ID" dirty="0" smtClean="0"/>
              <a:t>2. Kegagalan konsolidasi (</a:t>
            </a:r>
            <a:r>
              <a:rPr lang="id-ID" i="1" dirty="0" smtClean="0"/>
              <a:t>consolidation failure</a:t>
            </a:r>
            <a:r>
              <a:rPr lang="id-ID" dirty="0" smtClean="0"/>
              <a:t>) : hilangnya memori akibat gangguan organik yg terjadi saat pembentukan jejak memori [</a:t>
            </a:r>
            <a:r>
              <a:rPr lang="id-ID" i="1" dirty="0" smtClean="0"/>
              <a:t>memory trace</a:t>
            </a:r>
            <a:r>
              <a:rPr lang="id-ID" dirty="0" smtClean="0"/>
              <a:t>] yg berakibat terbentuknya memori2 yg tdk sempurna, yg bg individu ybs dirasakan sbg ‘kelupaan’.</a:t>
            </a:r>
          </a:p>
          <a:p>
            <a:pPr marL="351044" indent="-289322">
              <a:buNone/>
            </a:pPr>
            <a:r>
              <a:rPr lang="id-ID" dirty="0" smtClean="0"/>
              <a:t>3. </a:t>
            </a:r>
            <a:r>
              <a:rPr lang="id-ID" dirty="0"/>
              <a:t>Amnesia : </a:t>
            </a:r>
            <a:r>
              <a:rPr lang="id-ID" dirty="0" smtClean="0"/>
              <a:t>sejenis kelupaan yg terjadi akibat adanya problem di otak. Penyebab krn penyakit [Alzheimer, demensia, delirium atau sindrom Korsakoff] dan atau cedera traumatik di otak [</a:t>
            </a:r>
            <a:r>
              <a:rPr lang="id-ID" i="1" dirty="0" smtClean="0"/>
              <a:t>traumatic brain injury</a:t>
            </a:r>
            <a:r>
              <a:rPr lang="id-ID" dirty="0" smtClean="0"/>
              <a:t>]. Ada 2 jenis yi amnesia retrograde dan amnesia anterograde.</a:t>
            </a:r>
          </a:p>
        </p:txBody>
      </p:sp>
    </p:spTree>
    <p:extLst>
      <p:ext uri="{BB962C8B-B14F-4D97-AF65-F5344CB8AC3E}">
        <p14:creationId xmlns:p14="http://schemas.microsoft.com/office/powerpoint/2010/main" val="447243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74279" y="386335"/>
            <a:ext cx="5823991" cy="800100"/>
          </a:xfrm>
        </p:spPr>
        <p:txBody>
          <a:bodyPr/>
          <a:lstStyle/>
          <a:p>
            <a:r>
              <a:rPr lang="id-ID" dirty="0"/>
              <a:t>E. </a:t>
            </a:r>
            <a:r>
              <a:rPr lang="id-ID" dirty="0" smtClean="0"/>
              <a:t>TEORI-teori </a:t>
            </a:r>
            <a:r>
              <a:rPr lang="id-ID" dirty="0"/>
              <a:t>LUPA</a:t>
            </a:r>
          </a:p>
        </p:txBody>
      </p:sp>
      <p:sp>
        <p:nvSpPr>
          <p:cNvPr id="2" name="Content Placeholder 1"/>
          <p:cNvSpPr>
            <a:spLocks noGrp="1"/>
          </p:cNvSpPr>
          <p:nvPr>
            <p:ph idx="1"/>
          </p:nvPr>
        </p:nvSpPr>
        <p:spPr>
          <a:xfrm>
            <a:off x="268224" y="1762126"/>
            <a:ext cx="8753856" cy="5004434"/>
          </a:xfrm>
        </p:spPr>
        <p:txBody>
          <a:bodyPr>
            <a:normAutofit lnSpcReduction="10000"/>
          </a:bodyPr>
          <a:lstStyle/>
          <a:p>
            <a:pPr>
              <a:buNone/>
            </a:pPr>
            <a:r>
              <a:rPr lang="id-ID" dirty="0" smtClean="0"/>
              <a:t>4. Decay : memudarnya memori seiring berlalunya wkt secara alamiah atau akibat jarang digunakan. Cth lupa rumus mtk atau kimia saat SMU. </a:t>
            </a:r>
            <a:r>
              <a:rPr lang="id-ID" sz="2100" b="1" dirty="0">
                <a:effectLst>
                  <a:outerShdw blurRad="38100" dist="38100" dir="2700000" algn="tl">
                    <a:srgbClr val="000000">
                      <a:alpha val="43137"/>
                    </a:srgbClr>
                  </a:outerShdw>
                </a:effectLst>
                <a:latin typeface="Garamond" panose="02020404030301010803" pitchFamily="18" charset="0"/>
              </a:rPr>
              <a:t>*</a:t>
            </a:r>
            <a:endParaRPr lang="id-ID" b="1" dirty="0" smtClean="0">
              <a:effectLst>
                <a:outerShdw blurRad="38100" dist="38100" dir="2700000" algn="tl">
                  <a:srgbClr val="000000">
                    <a:alpha val="43137"/>
                  </a:srgbClr>
                </a:outerShdw>
              </a:effectLst>
            </a:endParaRPr>
          </a:p>
          <a:p>
            <a:pPr>
              <a:buNone/>
            </a:pPr>
            <a:r>
              <a:rPr lang="id-ID" dirty="0" smtClean="0"/>
              <a:t>5. Interferensi [interference]</a:t>
            </a:r>
            <a:r>
              <a:rPr lang="id-ID" dirty="0"/>
              <a:t> : </a:t>
            </a:r>
            <a:r>
              <a:rPr lang="id-ID" dirty="0" smtClean="0"/>
              <a:t>bercampur baurnya memori2 yg serupa. Ada 2 jenis</a:t>
            </a:r>
            <a:r>
              <a:rPr lang="id-ID" dirty="0"/>
              <a:t> : </a:t>
            </a:r>
            <a:r>
              <a:rPr lang="id-ID" dirty="0" smtClean="0"/>
              <a:t>interferensi retroaktif [memori2 lama dihambat, cth lupa no absen saat SMU] dan interferensi proaktif [memori2 baru dihambat, cth lupa tempat parkir yg baru, dtg ke tempat parkir yg lama]. </a:t>
            </a:r>
          </a:p>
          <a:p>
            <a:pPr>
              <a:buNone/>
            </a:pPr>
            <a:r>
              <a:rPr lang="id-ID" dirty="0" smtClean="0"/>
              <a:t>6. Kegagalan </a:t>
            </a:r>
            <a:r>
              <a:rPr lang="id-ID" dirty="0"/>
              <a:t>pengambilan [</a:t>
            </a:r>
            <a:r>
              <a:rPr lang="id-ID" i="1" dirty="0"/>
              <a:t>retrieval failure</a:t>
            </a:r>
            <a:r>
              <a:rPr lang="id-ID" dirty="0"/>
              <a:t>] : </a:t>
            </a:r>
            <a:r>
              <a:rPr lang="id-ID" dirty="0" smtClean="0"/>
              <a:t>ketidakmampuan menemukan isyarat memori [memory cue] yg diperlukan bagi pengambilan memori tsb; dpt bersifat sementara atau jangka panjang pd kasus tertentu. Cth eksperimen pembelajaran </a:t>
            </a:r>
            <a:r>
              <a:rPr lang="id-ID" dirty="0"/>
              <a:t>dan </a:t>
            </a:r>
            <a:r>
              <a:rPr lang="id-ID" dirty="0" smtClean="0"/>
              <a:t>pengujian di daratan dibandingkan di lautan dg alat selam.</a:t>
            </a:r>
          </a:p>
        </p:txBody>
      </p:sp>
    </p:spTree>
    <p:extLst>
      <p:ext uri="{BB962C8B-B14F-4D97-AF65-F5344CB8AC3E}">
        <p14:creationId xmlns:p14="http://schemas.microsoft.com/office/powerpoint/2010/main" val="3683645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8643" y="485396"/>
            <a:ext cx="5823991" cy="457199"/>
          </a:xfrm>
        </p:spPr>
        <p:txBody>
          <a:bodyPr>
            <a:noAutofit/>
          </a:bodyPr>
          <a:lstStyle/>
          <a:p>
            <a:pPr algn="l"/>
            <a:r>
              <a:rPr lang="id-ID" sz="3600" cap="small" dirty="0">
                <a:effectLst>
                  <a:outerShdw blurRad="38100" dist="38100" dir="2700000" algn="tl">
                    <a:srgbClr val="000000">
                      <a:alpha val="43137"/>
                    </a:srgbClr>
                  </a:outerShdw>
                </a:effectLst>
                <a:latin typeface="Garamond" panose="02020404030301010803" pitchFamily="18" charset="0"/>
              </a:rPr>
              <a:t>* </a:t>
            </a:r>
            <a:r>
              <a:rPr lang="id-ID" sz="1600" cap="small" dirty="0">
                <a:effectLst>
                  <a:outerShdw blurRad="38100" dist="38100" dir="2700000" algn="tl">
                    <a:srgbClr val="000000">
                      <a:alpha val="43137"/>
                    </a:srgbClr>
                  </a:outerShdw>
                </a:effectLst>
                <a:latin typeface="Garamond" panose="02020404030301010803" pitchFamily="18" charset="0"/>
              </a:rPr>
              <a:t>Tambahan Penjelasan teori decay</a:t>
            </a:r>
            <a:endParaRPr lang="id-ID" sz="4000" cap="small" dirty="0"/>
          </a:p>
        </p:txBody>
      </p:sp>
      <p:sp>
        <p:nvSpPr>
          <p:cNvPr id="3" name="Content Placeholder 2"/>
          <p:cNvSpPr>
            <a:spLocks noGrp="1"/>
          </p:cNvSpPr>
          <p:nvPr>
            <p:ph idx="1"/>
          </p:nvPr>
        </p:nvSpPr>
        <p:spPr>
          <a:xfrm>
            <a:off x="243840" y="1520190"/>
            <a:ext cx="8705088" cy="4819650"/>
          </a:xfrm>
        </p:spPr>
        <p:txBody>
          <a:bodyPr>
            <a:noAutofit/>
          </a:bodyPr>
          <a:lstStyle/>
          <a:p>
            <a:r>
              <a:rPr lang="id-ID" dirty="0"/>
              <a:t>Menurut hsl penelitian Linton [1982], memori sehari-hari [terkait peristiwa2 episodik] memudar seiring berlalunya waktu, dan kemampuan mengambil ‘item memori’ tsb memudar dlm kecepatan stabil. </a:t>
            </a:r>
          </a:p>
          <a:p>
            <a:r>
              <a:rPr lang="id-ID" dirty="0" smtClean="0"/>
              <a:t>Ada 2 jenis kelupaan, 1] kelupaan terkait peristiwa2 yg terjadi berulang-ulang; 2] kelupaan terkait dg kejadian2 yg memang dilupakan secara alamiah.</a:t>
            </a:r>
          </a:p>
          <a:p>
            <a:r>
              <a:rPr lang="id-ID" dirty="0" smtClean="0"/>
              <a:t>Tdk ditemukan korelasi yg kuat antara pentingnya memori [menurut persepsi kita] dan tingkat emosionalitas memori tsb dg kemudahan memori tsb utk diingat.</a:t>
            </a:r>
          </a:p>
          <a:p>
            <a:r>
              <a:rPr lang="id-ID" dirty="0" smtClean="0"/>
              <a:t>‘saya tidak akan melupakan malam ini’ mk kt cenderung tdk mampu mengingat malam tsb.</a:t>
            </a:r>
            <a:endParaRPr lang="id-ID" dirty="0"/>
          </a:p>
        </p:txBody>
      </p:sp>
    </p:spTree>
    <p:extLst>
      <p:ext uri="{BB962C8B-B14F-4D97-AF65-F5344CB8AC3E}">
        <p14:creationId xmlns:p14="http://schemas.microsoft.com/office/powerpoint/2010/main" val="3677355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16041" y="447295"/>
            <a:ext cx="5823991" cy="742950"/>
          </a:xfrm>
        </p:spPr>
        <p:txBody>
          <a:bodyPr/>
          <a:lstStyle/>
          <a:p>
            <a:r>
              <a:rPr lang="id-ID" dirty="0"/>
              <a:t>E. TEORI-teori LUPA</a:t>
            </a:r>
          </a:p>
        </p:txBody>
      </p:sp>
      <p:sp>
        <p:nvSpPr>
          <p:cNvPr id="2" name="Content Placeholder 1"/>
          <p:cNvSpPr>
            <a:spLocks noGrp="1"/>
          </p:cNvSpPr>
          <p:nvPr>
            <p:ph idx="1"/>
          </p:nvPr>
        </p:nvSpPr>
        <p:spPr>
          <a:xfrm>
            <a:off x="329184" y="1943100"/>
            <a:ext cx="8656320" cy="4604004"/>
          </a:xfrm>
        </p:spPr>
        <p:txBody>
          <a:bodyPr>
            <a:normAutofit/>
          </a:bodyPr>
          <a:lstStyle/>
          <a:p>
            <a:pPr>
              <a:buNone/>
            </a:pPr>
            <a:r>
              <a:rPr lang="id-ID" dirty="0"/>
              <a:t>7</a:t>
            </a:r>
            <a:r>
              <a:rPr lang="id-ID" dirty="0" smtClean="0"/>
              <a:t>. Kelupaan yg disengaja [</a:t>
            </a:r>
            <a:r>
              <a:rPr lang="id-ID" i="1" dirty="0" smtClean="0"/>
              <a:t>motivated forgeting]</a:t>
            </a:r>
            <a:r>
              <a:rPr lang="id-ID" dirty="0" smtClean="0"/>
              <a:t> : represi yg disadari thd memori, yg pd umumnya dilakukan seseorang utk menghindari kenangan akan pengalaman2 traumatik. Ketika sso menolak membicarakan su pengalaman traumatik, ia mkn akan mulai melupakan pengalaman tsb.</a:t>
            </a:r>
            <a:endParaRPr lang="id-ID" dirty="0"/>
          </a:p>
          <a:p>
            <a:pPr>
              <a:buNone/>
            </a:pPr>
            <a:r>
              <a:rPr lang="id-ID" dirty="0" smtClean="0"/>
              <a:t>	Represi : tindakan mendorong pemikiran2, memori2, atau perasaan2 yg mengancam keluar dr kesadaran. Mnrt Freud represi dilakukan scr tdk sadar utk melindungi ego. Freud mendalilkan bhw mimpi, hipnosis, dan asosiasi bebas adlh sarana utk mengungkap memori2 tsb.</a:t>
            </a:r>
          </a:p>
        </p:txBody>
      </p:sp>
    </p:spTree>
    <p:extLst>
      <p:ext uri="{BB962C8B-B14F-4D97-AF65-F5344CB8AC3E}">
        <p14:creationId xmlns:p14="http://schemas.microsoft.com/office/powerpoint/2010/main" val="41632519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docProps/app.xml><?xml version="1.0" encoding="utf-8"?>
<Properties xmlns="http://schemas.openxmlformats.org/officeDocument/2006/extended-properties" xmlns:vt="http://schemas.openxmlformats.org/officeDocument/2006/docPropsVTypes">
  <Template>Damask</Template>
  <TotalTime>6</TotalTime>
  <Words>461</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Bookman Old Style</vt:lpstr>
      <vt:lpstr>Garamond</vt:lpstr>
      <vt:lpstr>Rockwell</vt:lpstr>
      <vt:lpstr>Damask</vt:lpstr>
      <vt:lpstr>PSIKOLOGI KOGNITIF BAB.4 MEMORI JANGKA PANJANG p.2</vt:lpstr>
      <vt:lpstr>Sub pokok bahasan</vt:lpstr>
      <vt:lpstr>E. TEORI-teori LUPA</vt:lpstr>
      <vt:lpstr>E. TEORI-teori LUPA</vt:lpstr>
      <vt:lpstr>* Tambahan Penjelasan teori decay</vt:lpstr>
      <vt:lpstr>E. TEORI-teori LUPA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3</cp:revision>
  <dcterms:created xsi:type="dcterms:W3CDTF">2023-10-29T23:08:23Z</dcterms:created>
  <dcterms:modified xsi:type="dcterms:W3CDTF">2023-10-29T23:16:51Z</dcterms:modified>
</cp:coreProperties>
</file>